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6" r:id="rId2"/>
    <p:sldId id="257" r:id="rId3"/>
    <p:sldId id="258" r:id="rId4"/>
    <p:sldId id="261" r:id="rId5"/>
    <p:sldId id="262" r:id="rId6"/>
    <p:sldId id="264" r:id="rId7"/>
    <p:sldId id="266" r:id="rId8"/>
    <p:sldId id="267" r:id="rId9"/>
    <p:sldId id="273" r:id="rId10"/>
    <p:sldId id="274" r:id="rId11"/>
    <p:sldId id="342" r:id="rId12"/>
    <p:sldId id="343" r:id="rId13"/>
    <p:sldId id="344" r:id="rId14"/>
    <p:sldId id="275" r:id="rId15"/>
    <p:sldId id="346" r:id="rId16"/>
    <p:sldId id="345" r:id="rId17"/>
    <p:sldId id="347" r:id="rId18"/>
    <p:sldId id="268" r:id="rId19"/>
    <p:sldId id="270" r:id="rId20"/>
    <p:sldId id="271" r:id="rId21"/>
    <p:sldId id="276" r:id="rId22"/>
    <p:sldId id="278" r:id="rId23"/>
    <p:sldId id="284" r:id="rId24"/>
    <p:sldId id="283" r:id="rId25"/>
    <p:sldId id="285" r:id="rId26"/>
    <p:sldId id="288" r:id="rId27"/>
    <p:sldId id="289" r:id="rId28"/>
    <p:sldId id="290" r:id="rId29"/>
    <p:sldId id="294" r:id="rId30"/>
    <p:sldId id="295" r:id="rId3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42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4FB9AD-66E5-413A-ACD0-71F0C82DF6CD}" type="datetimeFigureOut">
              <a:rPr lang="ru-RU" smtClean="0"/>
              <a:pPr/>
              <a:t>22.10.2020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44BAF9-92E8-41A3-871C-D52D3CDD54B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4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F5E0A0CE-4B99-41A8-9FF1-60871BA29D26}" type="slidenum">
              <a:rPr lang="ru-RU" altLang="ru-RU" smtClean="0"/>
              <a:pPr/>
              <a:t>1</a:t>
            </a:fld>
            <a:endParaRPr lang="ru-RU" altLang="ru-RU" smtClean="0"/>
          </a:p>
        </p:txBody>
      </p:sp>
      <p:sp>
        <p:nvSpPr>
          <p:cNvPr id="7475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1413" y="693738"/>
            <a:ext cx="4573587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7475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480" y="4343913"/>
            <a:ext cx="5487041" cy="4114361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15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F27B71CF-9D25-4B58-BE04-7C33C8F383FF}" type="slidenum">
              <a:rPr lang="ru-RU" altLang="ru-RU" smtClean="0">
                <a:latin typeface="Times New Roman" pitchFamily="18" charset="0"/>
                <a:ea typeface="Microsoft YaHei" pitchFamily="34" charset="-122"/>
              </a:rPr>
              <a:pPr/>
              <a:t>10</a:t>
            </a:fld>
            <a:endParaRPr lang="ru-RU" altLang="ru-RU" smtClean="0">
              <a:latin typeface="Times New Roman" pitchFamily="18" charset="0"/>
              <a:ea typeface="Microsoft YaHei" pitchFamily="34" charset="-122"/>
            </a:endParaRPr>
          </a:p>
        </p:txBody>
      </p:sp>
      <p:sp>
        <p:nvSpPr>
          <p:cNvPr id="7577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95325"/>
            <a:ext cx="4556125" cy="341788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7578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512" y="4343231"/>
            <a:ext cx="5475455" cy="4104277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15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F27B71CF-9D25-4B58-BE04-7C33C8F383FF}" type="slidenum">
              <a:rPr lang="ru-RU" altLang="ru-RU" smtClean="0">
                <a:latin typeface="Times New Roman" pitchFamily="18" charset="0"/>
                <a:ea typeface="Microsoft YaHei" pitchFamily="34" charset="-122"/>
              </a:rPr>
              <a:pPr/>
              <a:t>14</a:t>
            </a:fld>
            <a:endParaRPr lang="ru-RU" altLang="ru-RU" smtClean="0">
              <a:latin typeface="Times New Roman" pitchFamily="18" charset="0"/>
              <a:ea typeface="Microsoft YaHei" pitchFamily="34" charset="-122"/>
            </a:endParaRPr>
          </a:p>
        </p:txBody>
      </p:sp>
      <p:sp>
        <p:nvSpPr>
          <p:cNvPr id="7577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95325"/>
            <a:ext cx="4556125" cy="341788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7578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512" y="4343231"/>
            <a:ext cx="5475455" cy="4104277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15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43CD4810-9EBF-402A-BFC0-3547C94EDC40}" type="slidenum">
              <a:rPr lang="ru-RU" altLang="ru-RU" smtClean="0">
                <a:latin typeface="Times New Roman" pitchFamily="18" charset="0"/>
                <a:ea typeface="Microsoft YaHei" pitchFamily="34" charset="-122"/>
              </a:rPr>
              <a:pPr/>
              <a:t>18</a:t>
            </a:fld>
            <a:endParaRPr lang="ru-RU" altLang="ru-RU" smtClean="0">
              <a:latin typeface="Times New Roman" pitchFamily="18" charset="0"/>
              <a:ea typeface="Microsoft YaHei" pitchFamily="34" charset="-122"/>
            </a:endParaRPr>
          </a:p>
        </p:txBody>
      </p:sp>
      <p:sp>
        <p:nvSpPr>
          <p:cNvPr id="7680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67238" cy="342582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7680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512" y="4343231"/>
            <a:ext cx="5484096" cy="4112423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15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F8927F94-3166-4A10-86D2-5BE6D692B65C}" type="slidenum">
              <a:rPr lang="ru-RU" altLang="ru-RU" smtClean="0">
                <a:latin typeface="Times New Roman" pitchFamily="18" charset="0"/>
                <a:ea typeface="Microsoft YaHei" pitchFamily="34" charset="-122"/>
              </a:rPr>
              <a:pPr/>
              <a:t>19</a:t>
            </a:fld>
            <a:endParaRPr lang="ru-RU" altLang="ru-RU" smtClean="0">
              <a:latin typeface="Times New Roman" pitchFamily="18" charset="0"/>
              <a:ea typeface="Microsoft YaHei" pitchFamily="34" charset="-122"/>
            </a:endParaRPr>
          </a:p>
        </p:txBody>
      </p:sp>
      <p:sp>
        <p:nvSpPr>
          <p:cNvPr id="8089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62475" cy="3421063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8090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512" y="4343231"/>
            <a:ext cx="5479776" cy="4108351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15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A8337B9A-B8CE-4CEB-9CF7-3D6B9D51FDF8}" type="slidenum">
              <a:rPr lang="ru-RU" altLang="ru-RU" smtClean="0">
                <a:latin typeface="Times New Roman" pitchFamily="18" charset="0"/>
                <a:ea typeface="Microsoft YaHei" pitchFamily="34" charset="-122"/>
              </a:rPr>
              <a:pPr/>
              <a:t>20</a:t>
            </a:fld>
            <a:endParaRPr lang="ru-RU" altLang="ru-RU" smtClean="0">
              <a:latin typeface="Times New Roman" pitchFamily="18" charset="0"/>
              <a:ea typeface="Microsoft YaHei" pitchFamily="34" charset="-122"/>
            </a:endParaRPr>
          </a:p>
        </p:txBody>
      </p:sp>
      <p:sp>
        <p:nvSpPr>
          <p:cNvPr id="9011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67238" cy="342582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9011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512" y="4343231"/>
            <a:ext cx="5484096" cy="4112423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15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8876A1E8-737E-422B-A43A-575DDF61D7B6}" type="slidenum">
              <a:rPr lang="ru-RU" altLang="ru-RU" smtClean="0">
                <a:latin typeface="Times New Roman" pitchFamily="18" charset="0"/>
                <a:ea typeface="Microsoft YaHei" pitchFamily="34" charset="-122"/>
              </a:rPr>
              <a:pPr/>
              <a:t>21</a:t>
            </a:fld>
            <a:endParaRPr lang="ru-RU" altLang="ru-RU" smtClean="0">
              <a:latin typeface="Times New Roman" pitchFamily="18" charset="0"/>
              <a:ea typeface="Microsoft YaHei" pitchFamily="34" charset="-122"/>
            </a:endParaRPr>
          </a:p>
        </p:txBody>
      </p:sp>
      <p:sp>
        <p:nvSpPr>
          <p:cNvPr id="8397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65650" cy="34242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8397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512" y="4343231"/>
            <a:ext cx="5482656" cy="4111066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15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74EB6A0A-4755-4C13-A79B-DC98F39EA802}" type="slidenum">
              <a:rPr lang="ru-RU" altLang="ru-RU" smtClean="0">
                <a:latin typeface="Times New Roman" pitchFamily="18" charset="0"/>
                <a:ea typeface="Microsoft YaHei" pitchFamily="34" charset="-122"/>
              </a:rPr>
              <a:pPr/>
              <a:t>22</a:t>
            </a:fld>
            <a:endParaRPr lang="ru-RU" altLang="ru-RU" smtClean="0">
              <a:latin typeface="Times New Roman" pitchFamily="18" charset="0"/>
              <a:ea typeface="Microsoft YaHei" pitchFamily="34" charset="-122"/>
            </a:endParaRPr>
          </a:p>
        </p:txBody>
      </p:sp>
      <p:sp>
        <p:nvSpPr>
          <p:cNvPr id="8601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62475" cy="3421063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8602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512" y="4343231"/>
            <a:ext cx="5479776" cy="4108351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13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8E0A44EA-C771-48DB-9167-515B9366F758}" type="slidenum">
              <a:rPr lang="ru-RU" altLang="ru-RU" smtClean="0">
                <a:latin typeface="Times New Roman" pitchFamily="18" charset="0"/>
                <a:ea typeface="Microsoft YaHei" pitchFamily="34" charset="-122"/>
                <a:cs typeface="Segoe UI" pitchFamily="34" charset="0"/>
              </a:rPr>
              <a:pPr/>
              <a:t>23</a:t>
            </a:fld>
            <a:endParaRPr lang="ru-RU" altLang="ru-RU" smtClean="0">
              <a:latin typeface="Times New Roman" pitchFamily="18" charset="0"/>
              <a:ea typeface="Microsoft YaHei" pitchFamily="34" charset="-122"/>
              <a:cs typeface="Segoe UI" pitchFamily="34" charset="0"/>
            </a:endParaRPr>
          </a:p>
        </p:txBody>
      </p:sp>
      <p:sp>
        <p:nvSpPr>
          <p:cNvPr id="12697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2698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512" y="4343230"/>
            <a:ext cx="5486976" cy="4115139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13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B92A74B0-8406-468C-B140-82628CB30891}" type="slidenum">
              <a:rPr lang="ru-RU" altLang="ru-RU" smtClean="0">
                <a:latin typeface="Times New Roman" pitchFamily="18" charset="0"/>
                <a:ea typeface="Microsoft YaHei" pitchFamily="34" charset="-122"/>
                <a:cs typeface="Segoe UI" pitchFamily="34" charset="0"/>
              </a:rPr>
              <a:pPr/>
              <a:t>24</a:t>
            </a:fld>
            <a:endParaRPr lang="ru-RU" altLang="ru-RU" smtClean="0">
              <a:latin typeface="Times New Roman" pitchFamily="18" charset="0"/>
              <a:ea typeface="Microsoft YaHei" pitchFamily="34" charset="-122"/>
              <a:cs typeface="Segoe UI" pitchFamily="34" charset="0"/>
            </a:endParaRPr>
          </a:p>
        </p:txBody>
      </p:sp>
      <p:sp>
        <p:nvSpPr>
          <p:cNvPr id="13414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3414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512" y="4343230"/>
            <a:ext cx="5486976" cy="4115139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13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FAABE989-A0A1-4FA3-BADD-8F5E2146CBCF}" type="slidenum">
              <a:rPr lang="ru-RU" altLang="ru-RU" smtClean="0">
                <a:latin typeface="Times New Roman" pitchFamily="18" charset="0"/>
                <a:ea typeface="Microsoft YaHei" pitchFamily="34" charset="-122"/>
                <a:cs typeface="Segoe UI" pitchFamily="34" charset="0"/>
              </a:rPr>
              <a:pPr/>
              <a:t>25</a:t>
            </a:fld>
            <a:endParaRPr lang="ru-RU" altLang="ru-RU" smtClean="0">
              <a:latin typeface="Times New Roman" pitchFamily="18" charset="0"/>
              <a:ea typeface="Microsoft YaHei" pitchFamily="34" charset="-122"/>
              <a:cs typeface="Segoe UI" pitchFamily="34" charset="0"/>
            </a:endParaRPr>
          </a:p>
        </p:txBody>
      </p:sp>
      <p:sp>
        <p:nvSpPr>
          <p:cNvPr id="13517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3517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512" y="4343230"/>
            <a:ext cx="5486976" cy="4115139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14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38E1C688-F3AB-4649-B61A-7E76BA047F1F}" type="slidenum">
              <a:rPr lang="ru-RU" altLang="ru-RU" smtClean="0"/>
              <a:pPr/>
              <a:t>2</a:t>
            </a:fld>
            <a:endParaRPr lang="ru-RU" altLang="ru-RU" smtClean="0"/>
          </a:p>
        </p:txBody>
      </p:sp>
      <p:sp>
        <p:nvSpPr>
          <p:cNvPr id="7577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3738"/>
            <a:ext cx="4568825" cy="3427412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7578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479" y="4343913"/>
            <a:ext cx="5485440" cy="4112899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13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35C23DA7-365D-44DA-806F-6DA51AD7721C}" type="slidenum">
              <a:rPr lang="ru-RU" altLang="ru-RU" smtClean="0">
                <a:latin typeface="Times New Roman" pitchFamily="18" charset="0"/>
                <a:ea typeface="Microsoft YaHei" pitchFamily="34" charset="-122"/>
                <a:cs typeface="Segoe UI" pitchFamily="34" charset="0"/>
              </a:rPr>
              <a:pPr/>
              <a:t>26</a:t>
            </a:fld>
            <a:endParaRPr lang="ru-RU" altLang="ru-RU" smtClean="0">
              <a:latin typeface="Times New Roman" pitchFamily="18" charset="0"/>
              <a:ea typeface="Microsoft YaHei" pitchFamily="34" charset="-122"/>
              <a:cs typeface="Segoe UI" pitchFamily="34" charset="0"/>
            </a:endParaRPr>
          </a:p>
        </p:txBody>
      </p:sp>
      <p:sp>
        <p:nvSpPr>
          <p:cNvPr id="13824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67238" cy="342582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3824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512" y="4343231"/>
            <a:ext cx="5484096" cy="4112423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13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77CD3E20-D3E8-4974-990A-22EF8730AFCF}" type="slidenum">
              <a:rPr lang="ru-RU" altLang="ru-RU" smtClean="0">
                <a:latin typeface="Times New Roman" pitchFamily="18" charset="0"/>
                <a:ea typeface="Microsoft YaHei" pitchFamily="34" charset="-122"/>
                <a:cs typeface="Segoe UI" pitchFamily="34" charset="0"/>
              </a:rPr>
              <a:pPr/>
              <a:t>27</a:t>
            </a:fld>
            <a:endParaRPr lang="ru-RU" altLang="ru-RU" smtClean="0">
              <a:latin typeface="Times New Roman" pitchFamily="18" charset="0"/>
              <a:ea typeface="Microsoft YaHei" pitchFamily="34" charset="-122"/>
              <a:cs typeface="Segoe UI" pitchFamily="34" charset="0"/>
            </a:endParaRPr>
          </a:p>
        </p:txBody>
      </p:sp>
      <p:sp>
        <p:nvSpPr>
          <p:cNvPr id="14029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67238" cy="342582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4029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512" y="4343231"/>
            <a:ext cx="5484096" cy="4112423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13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54D27BF6-4DE1-4B9D-9107-4D29330FABE3}" type="slidenum">
              <a:rPr lang="ru-RU" altLang="ru-RU" smtClean="0">
                <a:latin typeface="Times New Roman" pitchFamily="18" charset="0"/>
                <a:ea typeface="Microsoft YaHei" pitchFamily="34" charset="-122"/>
                <a:cs typeface="Segoe UI" pitchFamily="34" charset="0"/>
              </a:rPr>
              <a:pPr/>
              <a:t>28</a:t>
            </a:fld>
            <a:endParaRPr lang="ru-RU" altLang="ru-RU" smtClean="0">
              <a:latin typeface="Times New Roman" pitchFamily="18" charset="0"/>
              <a:ea typeface="Microsoft YaHei" pitchFamily="34" charset="-122"/>
              <a:cs typeface="Segoe UI" pitchFamily="34" charset="0"/>
            </a:endParaRPr>
          </a:p>
        </p:txBody>
      </p:sp>
      <p:sp>
        <p:nvSpPr>
          <p:cNvPr id="14131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67238" cy="342582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4131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512" y="4343231"/>
            <a:ext cx="5484096" cy="4112423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13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076CED8D-4D38-4AA1-9719-686D727C4C0C}" type="slidenum">
              <a:rPr lang="ru-RU" altLang="ru-RU" smtClean="0">
                <a:latin typeface="Times New Roman" pitchFamily="18" charset="0"/>
                <a:ea typeface="Microsoft YaHei" pitchFamily="34" charset="-122"/>
                <a:cs typeface="Segoe UI" pitchFamily="34" charset="0"/>
              </a:rPr>
              <a:pPr/>
              <a:t>29</a:t>
            </a:fld>
            <a:endParaRPr lang="ru-RU" altLang="ru-RU" smtClean="0">
              <a:latin typeface="Times New Roman" pitchFamily="18" charset="0"/>
              <a:ea typeface="Microsoft YaHei" pitchFamily="34" charset="-122"/>
              <a:cs typeface="Segoe UI" pitchFamily="34" charset="0"/>
            </a:endParaRPr>
          </a:p>
        </p:txBody>
      </p:sp>
      <p:sp>
        <p:nvSpPr>
          <p:cNvPr id="14541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67238" cy="342582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4541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512" y="4343231"/>
            <a:ext cx="5484096" cy="4112423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13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78342E8D-6BB6-4017-B2FD-3EB1EB34F31F}" type="slidenum">
              <a:rPr lang="ru-RU" altLang="ru-RU" smtClean="0">
                <a:latin typeface="Times New Roman" pitchFamily="18" charset="0"/>
                <a:ea typeface="Microsoft YaHei" pitchFamily="34" charset="-122"/>
                <a:cs typeface="Segoe UI" pitchFamily="34" charset="0"/>
              </a:rPr>
              <a:pPr/>
              <a:t>30</a:t>
            </a:fld>
            <a:endParaRPr lang="ru-RU" altLang="ru-RU" smtClean="0">
              <a:latin typeface="Times New Roman" pitchFamily="18" charset="0"/>
              <a:ea typeface="Microsoft YaHei" pitchFamily="34" charset="-122"/>
              <a:cs typeface="Segoe UI" pitchFamily="34" charset="0"/>
            </a:endParaRPr>
          </a:p>
        </p:txBody>
      </p:sp>
      <p:sp>
        <p:nvSpPr>
          <p:cNvPr id="14643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67238" cy="342582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4643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512" y="4343231"/>
            <a:ext cx="5484096" cy="4112423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14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2DEE2057-EC6F-4F0F-B6A9-9A14F3966EEE}" type="slidenum">
              <a:rPr lang="ru-RU" altLang="ru-RU" smtClean="0"/>
              <a:pPr/>
              <a:t>3</a:t>
            </a:fld>
            <a:endParaRPr lang="ru-RU" altLang="ru-RU" smtClean="0"/>
          </a:p>
        </p:txBody>
      </p:sp>
      <p:sp>
        <p:nvSpPr>
          <p:cNvPr id="7782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3738"/>
            <a:ext cx="4568825" cy="3427412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7782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479" y="4343913"/>
            <a:ext cx="5485440" cy="4112899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14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1F0BA4B1-8F0C-4746-B4A6-19BE362AB39B}" type="slidenum">
              <a:rPr lang="ru-RU" altLang="ru-RU" smtClean="0"/>
              <a:pPr/>
              <a:t>4</a:t>
            </a:fld>
            <a:endParaRPr lang="ru-RU" altLang="ru-RU" smtClean="0"/>
          </a:p>
        </p:txBody>
      </p:sp>
      <p:sp>
        <p:nvSpPr>
          <p:cNvPr id="12083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3738"/>
            <a:ext cx="4567238" cy="3424237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2083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480" y="4343912"/>
            <a:ext cx="5482236" cy="4109975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14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187970FF-343D-48FF-BF22-48946241511E}" type="slidenum">
              <a:rPr lang="ru-RU" altLang="ru-RU" smtClean="0"/>
              <a:pPr/>
              <a:t>5</a:t>
            </a:fld>
            <a:endParaRPr lang="ru-RU" altLang="ru-RU" smtClean="0"/>
          </a:p>
        </p:txBody>
      </p:sp>
      <p:sp>
        <p:nvSpPr>
          <p:cNvPr id="12185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3738"/>
            <a:ext cx="4565650" cy="3424237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2186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480" y="4343913"/>
            <a:ext cx="5480634" cy="4108513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14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680AC903-6670-41EC-B23C-FBD8EACC04E2}" type="slidenum">
              <a:rPr lang="ru-RU" altLang="ru-RU" smtClean="0"/>
              <a:pPr/>
              <a:t>6</a:t>
            </a:fld>
            <a:endParaRPr lang="ru-RU" altLang="ru-RU" smtClean="0"/>
          </a:p>
        </p:txBody>
      </p:sp>
      <p:sp>
        <p:nvSpPr>
          <p:cNvPr id="12493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3738"/>
            <a:ext cx="4565650" cy="3424237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2493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480" y="4343913"/>
            <a:ext cx="5480634" cy="4108513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14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0D0789C3-C0DC-4B93-91F3-42DFE73029C9}" type="slidenum">
              <a:rPr lang="ru-RU" altLang="ru-RU" smtClean="0"/>
              <a:pPr/>
              <a:t>7</a:t>
            </a:fld>
            <a:endParaRPr lang="ru-RU" altLang="ru-RU" smtClean="0"/>
          </a:p>
        </p:txBody>
      </p:sp>
      <p:sp>
        <p:nvSpPr>
          <p:cNvPr id="12800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3738"/>
            <a:ext cx="4565650" cy="3424237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2800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480" y="4343913"/>
            <a:ext cx="5480634" cy="4108513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14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240D9DE8-5432-47E0-815C-DA765566F49D}" type="slidenum">
              <a:rPr lang="ru-RU" altLang="ru-RU" smtClean="0"/>
              <a:pPr/>
              <a:t>8</a:t>
            </a:fld>
            <a:endParaRPr lang="ru-RU" altLang="ru-RU" smtClean="0"/>
          </a:p>
        </p:txBody>
      </p:sp>
      <p:sp>
        <p:nvSpPr>
          <p:cNvPr id="12902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3738"/>
            <a:ext cx="4565650" cy="3424237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2902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480" y="4343913"/>
            <a:ext cx="5480634" cy="4108513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5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733E8EE2-A4C8-4099-90E3-421788DCCD32}" type="slidenum">
              <a:rPr lang="ru-RU" altLang="ru-RU" smtClean="0">
                <a:latin typeface="Times New Roman" pitchFamily="18" charset="0"/>
                <a:ea typeface="Microsoft YaHei" pitchFamily="34" charset="-122"/>
              </a:rPr>
              <a:pPr/>
              <a:t>9</a:t>
            </a:fld>
            <a:endParaRPr lang="ru-RU" altLang="ru-RU" smtClean="0">
              <a:latin typeface="Times New Roman" pitchFamily="18" charset="0"/>
              <a:ea typeface="Microsoft YaHei" pitchFamily="34" charset="-122"/>
            </a:endParaRPr>
          </a:p>
        </p:txBody>
      </p:sp>
      <p:sp>
        <p:nvSpPr>
          <p:cNvPr id="7475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95325"/>
            <a:ext cx="4556125" cy="341788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7475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512" y="4343231"/>
            <a:ext cx="5475455" cy="4104277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6481" y="273629"/>
            <a:ext cx="8215200" cy="113195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3EA828-FEB6-4817-B61B-5AD6F050205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10/22/2020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e5.biz/terms/d29.html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Grp="1" noChangeArrowheads="1"/>
          </p:cNvSpPr>
          <p:nvPr>
            <p:ph type="title"/>
          </p:nvPr>
        </p:nvSpPr>
        <p:spPr>
          <a:xfrm>
            <a:off x="470995" y="838200"/>
            <a:ext cx="8228160" cy="1144921"/>
          </a:xfrm>
        </p:spPr>
        <p:txBody>
          <a:bodyPr tIns="35268">
            <a:normAutofit fontScale="90000"/>
          </a:bodyPr>
          <a:lstStyle/>
          <a:p>
            <a: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  <a:tab pos="8150520" algn="l"/>
              </a:tabLst>
            </a:pPr>
            <a:r>
              <a:rPr lang="ru-RU" b="1" dirty="0"/>
              <a:t>Правовые основы банковской деятельности</a:t>
            </a:r>
            <a:endParaRPr lang="ru-RU" altLang="ru-RU" dirty="0" smtClean="0"/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456481" y="1604329"/>
            <a:ext cx="8228160" cy="3977698"/>
          </a:xfrm>
        </p:spPr>
        <p:txBody>
          <a:bodyPr anchor="ctr">
            <a:normAutofit/>
          </a:bodyPr>
          <a:lstStyle/>
          <a:p>
            <a:pPr indent="-299524" algn="ctr">
              <a:spcAft>
                <a:spcPct val="0"/>
              </a:spcAft>
              <a:buNone/>
              <a:tabLst>
                <a:tab pos="311045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  <a:tab pos="8150520" algn="l"/>
              </a:tabLst>
            </a:pPr>
            <a:endParaRPr lang="ru-RU" altLang="ru-RU" dirty="0" smtClean="0"/>
          </a:p>
          <a:p>
            <a:pPr indent="-299524" algn="ctr">
              <a:spcAft>
                <a:spcPct val="0"/>
              </a:spcAft>
              <a:buNone/>
              <a:tabLst>
                <a:tab pos="311045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  <a:tab pos="8150520" algn="l"/>
              </a:tabLst>
            </a:pPr>
            <a:endParaRPr lang="ru-RU" altLang="ru-RU" dirty="0" smtClean="0"/>
          </a:p>
          <a:p>
            <a:pPr indent="-299524" algn="ctr">
              <a:spcAft>
                <a:spcPct val="0"/>
              </a:spcAft>
              <a:buNone/>
              <a:tabLst>
                <a:tab pos="311045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  <a:tab pos="8150520" algn="l"/>
              </a:tabLst>
            </a:pPr>
            <a:endParaRPr lang="ru-RU" altLang="ru-RU" dirty="0" smtClean="0"/>
          </a:p>
          <a:p>
            <a:pPr indent="-299524" algn="ctr">
              <a:spcAft>
                <a:spcPct val="0"/>
              </a:spcAft>
              <a:buNone/>
              <a:tabLst>
                <a:tab pos="311045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  <a:tab pos="8150520" algn="l"/>
              </a:tabLst>
            </a:pPr>
            <a:endParaRPr lang="ru-RU" altLang="ru-RU" dirty="0" smtClean="0"/>
          </a:p>
          <a:p>
            <a:pPr indent="-299524" algn="ctr">
              <a:spcAft>
                <a:spcPct val="0"/>
              </a:spcAft>
              <a:buNone/>
              <a:tabLst>
                <a:tab pos="311045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  <a:tab pos="8150520" algn="l"/>
              </a:tabLst>
            </a:pPr>
            <a:endParaRPr lang="ru-RU" altLang="ru-RU" dirty="0" smtClean="0"/>
          </a:p>
          <a:p>
            <a:pPr indent="-299524" algn="ctr">
              <a:spcAft>
                <a:spcPct val="0"/>
              </a:spcAft>
              <a:buNone/>
              <a:tabLst>
                <a:tab pos="311045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  <a:tab pos="8150520" algn="l"/>
              </a:tabLst>
            </a:pPr>
            <a:endParaRPr lang="ru-RU" altLang="ru-RU" dirty="0" smtClean="0"/>
          </a:p>
          <a:p>
            <a:pPr indent="-299524" algn="ctr">
              <a:spcAft>
                <a:spcPct val="0"/>
              </a:spcAft>
              <a:buNone/>
              <a:tabLst>
                <a:tab pos="311045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  <a:tab pos="8150520" algn="l"/>
              </a:tabLst>
            </a:pPr>
            <a:endParaRPr lang="ru-RU" altLang="ru-RU" dirty="0" smtClean="0"/>
          </a:p>
        </p:txBody>
      </p:sp>
      <p:pic>
        <p:nvPicPr>
          <p:cNvPr id="2052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71600" y="2081739"/>
            <a:ext cx="6986880" cy="302287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1"/>
          <p:cNvSpPr txBox="1">
            <a:spLocks noChangeArrowheads="1"/>
          </p:cNvSpPr>
          <p:nvPr/>
        </p:nvSpPr>
        <p:spPr bwMode="auto">
          <a:xfrm>
            <a:off x="295200" y="188660"/>
            <a:ext cx="8098560" cy="590317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639" tIns="40820" rIns="81639" bIns="40820"/>
          <a:lstStyle/>
          <a:p>
            <a:pPr hangingPunct="0">
              <a:lnSpc>
                <a:spcPct val="93000"/>
              </a:lnSpc>
              <a:buSzPct val="100000"/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altLang="ru-RU" sz="2000" dirty="0">
                <a:solidFill>
                  <a:srgbClr val="000000"/>
                </a:solidFill>
              </a:rPr>
              <a:t> </a:t>
            </a:r>
          </a:p>
          <a:p>
            <a:pPr algn="ctr"/>
            <a:r>
              <a:rPr lang="ru-RU" sz="4000" u="sng" dirty="0"/>
              <a:t>Специфика банковской системы проявляется в ее функциях, а </a:t>
            </a:r>
            <a:r>
              <a:rPr lang="ru-RU" sz="4000" u="sng" dirty="0" smtClean="0"/>
              <a:t>именно:</a:t>
            </a:r>
            <a:endParaRPr lang="ru-RU" sz="4000" u="sng" dirty="0"/>
          </a:p>
          <a:p>
            <a:r>
              <a:rPr lang="ru-RU" sz="4000" dirty="0"/>
              <a:t>а) создание денег и регулирования денежной массы;</a:t>
            </a:r>
          </a:p>
          <a:p>
            <a:r>
              <a:rPr lang="ru-RU" sz="4000" dirty="0"/>
              <a:t>б) трансформационной функции;</a:t>
            </a:r>
          </a:p>
          <a:p>
            <a:r>
              <a:rPr lang="ru-RU" sz="4000" dirty="0"/>
              <a:t>в) стабилизационной функции.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Функция создания денег</a:t>
            </a:r>
            <a:r>
              <a:rPr lang="ru-RU" dirty="0"/>
              <a:t> и регулирования денежной массы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банковская система оперативно меняет массу денег в обращении, увеличивая или уменьшая ее в соответствии с изменением спроса на деньги. В выполнении этой функции принимают участие все звена банковской системы (Центральный банк и коммерческие банки), она касается всех направлений банковской деятельности.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33019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Трансформационная</a:t>
            </a:r>
            <a:r>
              <a:rPr lang="ru-RU" dirty="0"/>
              <a:t> функция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банки, мобилизуя свободные средства одних субъектов хозяйствования и передавая их другим субъектам, имеют возможность изменять (трансформировать) величину и сроки денежных капиталов и финансовые риски.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67473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Стабилизационная</a:t>
            </a:r>
            <a:r>
              <a:rPr lang="ru-RU" dirty="0"/>
              <a:t> функция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обеспечивает устойчивость банковской деятельности и денежного рынка. Учитывая, что для банковской деятельности характерны высокие риски, что банки работают в условиях постоянной и повышенной угрозы потери денег и банкротства, борьба с рисками является важной задачей не только отдельных банков, но и всей банковской системы. Банки, выступая посредниками денежного рынка, берут на себя ответственность перед инвесторами за банковский риск своих заемщиков.</a:t>
            </a:r>
          </a:p>
          <a:p>
            <a:r>
              <a:rPr lang="ru-RU" dirty="0"/>
              <a:t>Стабилизационная функция банковской системы обеспечивается путем принятия законов и других нормативных актов, регламентирующих деятельность всех ее звеньев, и создания надлежащего механизма контроля и надзора за соблюдением как действующего законодательства, так и деятельности банков.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05311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1"/>
          <p:cNvSpPr txBox="1">
            <a:spLocks noChangeArrowheads="1"/>
          </p:cNvSpPr>
          <p:nvPr/>
        </p:nvSpPr>
        <p:spPr bwMode="auto">
          <a:xfrm>
            <a:off x="295200" y="188660"/>
            <a:ext cx="8098560" cy="590317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639" tIns="40820" rIns="81639" bIns="40820"/>
          <a:lstStyle/>
          <a:p>
            <a:pPr hangingPunct="0">
              <a:lnSpc>
                <a:spcPct val="93000"/>
              </a:lnSpc>
              <a:buSzPct val="100000"/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altLang="ru-RU" sz="2000" dirty="0">
                <a:solidFill>
                  <a:srgbClr val="000000"/>
                </a:solidFill>
              </a:rPr>
              <a:t> </a:t>
            </a:r>
          </a:p>
          <a:p>
            <a:r>
              <a:rPr lang="ru-RU" sz="2400" u="sng" dirty="0"/>
              <a:t>Правовой статус центральных банков характеризуется следующими основными факторами:</a:t>
            </a:r>
          </a:p>
          <a:p>
            <a:pPr marL="285750" indent="-285750">
              <a:buFontTx/>
              <a:buChar char="-"/>
            </a:pPr>
            <a:r>
              <a:rPr lang="ru-RU" sz="2400" dirty="0" smtClean="0"/>
              <a:t>уровнем </a:t>
            </a:r>
            <a:r>
              <a:rPr lang="ru-RU" sz="2400" dirty="0"/>
              <a:t>нормативно-правового закрепления; </a:t>
            </a:r>
            <a:endParaRPr lang="ru-RU" sz="2400" dirty="0"/>
          </a:p>
          <a:p>
            <a:pPr marL="285750" indent="-285750">
              <a:buFontTx/>
              <a:buChar char="-"/>
            </a:pPr>
            <a:r>
              <a:rPr lang="ru-RU" sz="2400" dirty="0" smtClean="0"/>
              <a:t>степенью </a:t>
            </a:r>
            <a:r>
              <a:rPr lang="ru-RU" sz="2400" dirty="0"/>
              <a:t>самостоятельности (независимости) в системе органов государственной власти</a:t>
            </a:r>
            <a:r>
              <a:rPr lang="ru-RU" sz="2400" dirty="0" smtClean="0"/>
              <a:t>;</a:t>
            </a:r>
          </a:p>
          <a:p>
            <a:pPr marL="285750" indent="-285750">
              <a:buFontTx/>
              <a:buChar char="-"/>
            </a:pPr>
            <a:r>
              <a:rPr lang="ru-RU" sz="2400" dirty="0" smtClean="0"/>
              <a:t>характером </a:t>
            </a:r>
            <a:r>
              <a:rPr lang="ru-RU" sz="2400" dirty="0"/>
              <a:t>взаимоотношений с другими банками и финансово-кредитными учреждениями</a:t>
            </a:r>
            <a:r>
              <a:rPr lang="ru-RU" sz="2400" dirty="0" smtClean="0"/>
              <a:t>.</a:t>
            </a:r>
          </a:p>
          <a:p>
            <a:pPr marL="285750" indent="-285750">
              <a:buFontTx/>
              <a:buChar char="-"/>
            </a:pPr>
            <a:endParaRPr lang="ru-RU" sz="2400" dirty="0"/>
          </a:p>
          <a:p>
            <a:pPr algn="ctr"/>
            <a:r>
              <a:rPr lang="ru-RU" sz="2400" u="sng" dirty="0"/>
              <a:t>Центральные банки </a:t>
            </a:r>
            <a:endParaRPr lang="ru-RU" sz="2400" u="sng" dirty="0" smtClean="0"/>
          </a:p>
          <a:p>
            <a:r>
              <a:rPr lang="ru-RU" sz="2400" dirty="0" smtClean="0"/>
              <a:t>- </a:t>
            </a:r>
            <a:r>
              <a:rPr lang="ru-RU" sz="2400" dirty="0"/>
              <a:t>это юридические лица, имеющие особый статус, отличительный признак которого - обособленность имущества банка от имущества государства. Хотя формально это имущество находится в государственной собственности, центральный банк наделен правом распоряжаться им как собственник. Этим центральный банк отличается от государственного банка, имущество которого полностью контролируется государством.</a:t>
            </a:r>
          </a:p>
          <a:p>
            <a:pPr marL="285750" indent="-285750">
              <a:buFontTx/>
              <a:buChar char="-"/>
            </a:pPr>
            <a:endParaRPr lang="ru-RU" sz="24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Правовой статус  Центрального Республиканского Банка Донецкой Народной Республики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u="sng" dirty="0" smtClean="0">
                <a:solidFill>
                  <a:schemeClr val="tx1"/>
                </a:solidFill>
              </a:rPr>
              <a:t>Закон </a:t>
            </a:r>
            <a:r>
              <a:rPr lang="ru-RU" u="sng" dirty="0">
                <a:solidFill>
                  <a:schemeClr val="tx1"/>
                </a:solidFill>
              </a:rPr>
              <a:t>ДНР «О Центральном Республиканском Банке Донецкой Народной Республики» от 26.04.2019 года.</a:t>
            </a:r>
            <a:endParaRPr lang="ru-RU" dirty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45405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77962"/>
          </a:xfrm>
        </p:spPr>
        <p:txBody>
          <a:bodyPr>
            <a:normAutofit fontScale="90000"/>
          </a:bodyPr>
          <a:lstStyle/>
          <a:p>
            <a:r>
              <a:rPr lang="ru-RU" dirty="0"/>
              <a:t>Целями деятельности Центрального Республиканского Банка Донецкой Народной Республики являются: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013857"/>
            <a:ext cx="8229600" cy="4876800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1) развитие и укрепление банковской системы Донецкой Народной Республики, обеспечение ее стабильного и надежного функционирования;</a:t>
            </a:r>
          </a:p>
          <a:p>
            <a:r>
              <a:rPr lang="ru-RU" dirty="0"/>
              <a:t>2) организация расчетов в экономике;</a:t>
            </a:r>
          </a:p>
          <a:p>
            <a:r>
              <a:rPr lang="ru-RU" dirty="0"/>
              <a:t>3) развитие кредитных отношений, участие в кредитовании юридических и физических лиц;</a:t>
            </a:r>
          </a:p>
          <a:p>
            <a:r>
              <a:rPr lang="ru-RU" dirty="0"/>
              <a:t>4) создание, организация и развитие республиканской платежной системы, обеспечение стабильного, эффективного и надежного функционирования республиканской платежной системы, в том числе для осуществления международных расчетов.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40759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990600"/>
          </a:xfrm>
        </p:spPr>
        <p:txBody>
          <a:bodyPr>
            <a:normAutofit fontScale="90000"/>
          </a:bodyPr>
          <a:lstStyle/>
          <a:p>
            <a:r>
              <a:rPr lang="ru-RU" dirty="0"/>
              <a:t>Капитал Центрального Республиканского Банка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3916363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dirty="0"/>
              <a:t>состоит из </a:t>
            </a:r>
            <a:r>
              <a:rPr lang="ru-RU" b="1" u="sng" dirty="0"/>
              <a:t>основного и дополнительного </a:t>
            </a:r>
            <a:r>
              <a:rPr lang="ru-RU" dirty="0"/>
              <a:t>капитала.</a:t>
            </a:r>
          </a:p>
          <a:p>
            <a:r>
              <a:rPr lang="ru-RU" dirty="0" smtClean="0"/>
              <a:t>Основной </a:t>
            </a:r>
            <a:r>
              <a:rPr lang="ru-RU" dirty="0"/>
              <a:t>капитал состоит из уставного капитала, прибыли, оставшейся в распоряжении Центрального Республиканского Банка после ее распределения, и общего резервного фонда.</a:t>
            </a:r>
          </a:p>
          <a:p>
            <a:r>
              <a:rPr lang="ru-RU" dirty="0" smtClean="0"/>
              <a:t>Дополнительный </a:t>
            </a:r>
            <a:r>
              <a:rPr lang="ru-RU" dirty="0"/>
              <a:t>капитал состоит из фонда материальных активов, страховых резервов для покрытия убытков под обесценивание активов в результате переоценки основных средств и иных фондов, сформированных по решению Наблюдательного совета Центрального Республиканского Банка.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06189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Grp="1" noChangeArrowheads="1"/>
          </p:cNvSpPr>
          <p:nvPr>
            <p:ph type="title"/>
          </p:nvPr>
        </p:nvSpPr>
        <p:spPr>
          <a:xfrm>
            <a:off x="456480" y="394602"/>
            <a:ext cx="8225280" cy="1142040"/>
          </a:xfrm>
        </p:spPr>
        <p:txBody>
          <a:bodyPr>
            <a:normAutofit fontScale="90000"/>
          </a:bodyPr>
          <a:lstStyle/>
          <a:p>
            <a: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  <a:tab pos="8150520" algn="l"/>
              </a:tabLst>
            </a:pPr>
            <a:r>
              <a:rPr lang="ru-RU" altLang="ru-RU" dirty="0" smtClean="0"/>
              <a:t>Финансовая безопасность банковской системы</a:t>
            </a:r>
          </a:p>
        </p:txBody>
      </p:sp>
      <p:pic>
        <p:nvPicPr>
          <p:cNvPr id="205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79200" y="1951406"/>
            <a:ext cx="6988320" cy="425420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3360" y="653828"/>
            <a:ext cx="7184160" cy="543945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Grp="1" noChangeArrowheads="1"/>
          </p:cNvSpPr>
          <p:nvPr>
            <p:ph type="title"/>
          </p:nvPr>
        </p:nvSpPr>
        <p:spPr>
          <a:xfrm>
            <a:off x="456481" y="273629"/>
            <a:ext cx="8226720" cy="6071677"/>
          </a:xfrm>
        </p:spPr>
        <p:txBody>
          <a:bodyPr>
            <a:normAutofit fontScale="90000"/>
          </a:bodyPr>
          <a:lstStyle/>
          <a:p>
            <a: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  <a:tab pos="8150520" algn="l"/>
              </a:tabLst>
            </a:pPr>
            <a:r>
              <a:rPr lang="ru-RU" u="sng" dirty="0"/>
              <a:t>Экономическая сущность банковской системы выражается</a:t>
            </a:r>
            <a:r>
              <a:rPr lang="ru-RU" dirty="0"/>
              <a:t> в специфической функции самих банков как финансовых посредников, призванных привлекать свободные </a:t>
            </a:r>
            <a:r>
              <a:rPr lang="ru-RU" u="sng" dirty="0">
                <a:hlinkClick r:id="rId3"/>
              </a:rPr>
              <a:t>денежные средства</a:t>
            </a:r>
            <a:r>
              <a:rPr lang="ru-RU" dirty="0"/>
              <a:t> хозяйствующих субъектов, высвобождающиеся в процессе выполнения работ или оказания услуг. </a:t>
            </a:r>
            <a:endParaRPr lang="ru-RU" altLang="ru-RU" sz="3300" dirty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Grp="1" noChangeArrowheads="1"/>
          </p:cNvSpPr>
          <p:nvPr>
            <p:ph type="body"/>
          </p:nvPr>
        </p:nvSpPr>
        <p:spPr>
          <a:xfrm>
            <a:off x="460800" y="793524"/>
            <a:ext cx="8225280" cy="4653128"/>
          </a:xfrm>
        </p:spPr>
        <p:txBody>
          <a:bodyPr tIns="25471" anchor="t"/>
          <a:lstStyle/>
          <a:p>
            <a:pPr marL="311045" indent="-300965">
              <a:spcAft>
                <a:spcPts val="1293"/>
              </a:spcAft>
              <a:tabLst>
                <a:tab pos="311045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  <a:tab pos="8150520" algn="l"/>
              </a:tabLst>
              <a:defRPr/>
            </a:pPr>
            <a:r>
              <a:rPr lang="ru-RU" altLang="ru-RU" sz="3300" b="1" dirty="0" smtClean="0"/>
              <a:t>Экономическая безопасность </a:t>
            </a:r>
            <a:r>
              <a:rPr lang="ru-RU" altLang="ru-RU" sz="3300" b="1" i="1" dirty="0" smtClean="0"/>
              <a:t>банковской системы</a:t>
            </a:r>
            <a:r>
              <a:rPr lang="ru-RU" altLang="ru-RU" sz="3300" dirty="0" smtClean="0"/>
              <a:t> — обеспечение гарантированной защиты состояния всех ее элементов, в том числе при неблагоприятных условиях развития внутренних и внешних процессов.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"/>
          <p:cNvSpPr>
            <a:spLocks noGrp="1" noChangeArrowheads="1"/>
          </p:cNvSpPr>
          <p:nvPr>
            <p:ph type="title"/>
          </p:nvPr>
        </p:nvSpPr>
        <p:spPr>
          <a:xfrm>
            <a:off x="456480" y="273629"/>
            <a:ext cx="8223840" cy="1140600"/>
          </a:xfrm>
        </p:spPr>
        <p:txBody>
          <a:bodyPr/>
          <a:lstStyle/>
          <a:p>
            <a: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  <a:tab pos="8150520" algn="l"/>
              </a:tabLst>
              <a:defRPr/>
            </a:pPr>
            <a:r>
              <a:rPr lang="ru-RU" altLang="ru-RU" sz="3300" dirty="0" smtClean="0">
                <a:latin typeface="+mn-lt"/>
              </a:rPr>
              <a:t>Причины создания системы безопасности деятельности банков:</a:t>
            </a:r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30400" y="1604328"/>
            <a:ext cx="8683200" cy="4805785"/>
          </a:xfrm>
        </p:spPr>
        <p:txBody>
          <a:bodyPr>
            <a:normAutofit lnSpcReduction="10000"/>
          </a:bodyPr>
          <a:lstStyle/>
          <a:p>
            <a:pPr marL="0" indent="0">
              <a:buNone/>
              <a:tabLst>
                <a:tab pos="311045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  <a:tab pos="8150520" algn="l"/>
              </a:tabLst>
              <a:defRPr/>
            </a:pPr>
            <a:r>
              <a:rPr lang="ru-RU" altLang="ru-RU" sz="3300" dirty="0" smtClean="0"/>
              <a:t>1. банковская система является ключевым элементом расчетного и платежного механизмов системы;</a:t>
            </a:r>
          </a:p>
          <a:p>
            <a:pPr marL="0" indent="0">
              <a:buNone/>
              <a:tabLst>
                <a:tab pos="311045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  <a:tab pos="8150520" algn="l"/>
              </a:tabLst>
              <a:defRPr/>
            </a:pPr>
            <a:r>
              <a:rPr lang="ru-RU" altLang="ru-RU" sz="3300" dirty="0" smtClean="0"/>
              <a:t>2. от состояния банковской системы зависит устойчивость национальной валюты;</a:t>
            </a:r>
          </a:p>
          <a:p>
            <a:pPr marL="0" indent="0">
              <a:buNone/>
              <a:tabLst>
                <a:tab pos="311045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  <a:tab pos="8150520" algn="l"/>
              </a:tabLst>
              <a:defRPr/>
            </a:pPr>
            <a:r>
              <a:rPr lang="ru-RU" altLang="ru-RU" sz="3300" dirty="0" smtClean="0"/>
              <a:t>3. банковская деятельность, затрагивает интересы неограниченного круга субъектов; </a:t>
            </a:r>
          </a:p>
          <a:p>
            <a:pPr marL="0" indent="0">
              <a:buNone/>
              <a:tabLst>
                <a:tab pos="311045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  <a:tab pos="8150520" algn="l"/>
              </a:tabLst>
              <a:defRPr/>
            </a:pPr>
            <a:r>
              <a:rPr lang="ru-RU" altLang="ru-RU" sz="3300" dirty="0" smtClean="0"/>
              <a:t>4. БД оказывает влияние на экономические процессы в стране в целом.</a:t>
            </a:r>
          </a:p>
          <a:p>
            <a:pPr indent="-300965">
              <a:buNone/>
              <a:tabLst>
                <a:tab pos="311045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  <a:tab pos="8150520" algn="l"/>
              </a:tabLst>
              <a:defRPr/>
            </a:pPr>
            <a:endParaRPr lang="ru-RU" altLang="ru-RU" sz="3300" dirty="0" smtClean="0"/>
          </a:p>
          <a:p>
            <a:pPr indent="-300965">
              <a:buNone/>
              <a:tabLst>
                <a:tab pos="311045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  <a:tab pos="8150520" algn="l"/>
              </a:tabLst>
              <a:defRPr/>
            </a:pPr>
            <a:endParaRPr lang="ru-RU" altLang="ru-RU" sz="3300" dirty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1"/>
          <p:cNvSpPr txBox="1">
            <a:spLocks noChangeArrowheads="1"/>
          </p:cNvSpPr>
          <p:nvPr/>
        </p:nvSpPr>
        <p:spPr bwMode="auto">
          <a:xfrm>
            <a:off x="718561" y="456529"/>
            <a:ext cx="7640640" cy="56828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639" tIns="40820" rIns="81639" bIns="40820"/>
          <a:lstStyle/>
          <a:p>
            <a:pPr algn="ctr" hangingPunct="0">
              <a:lnSpc>
                <a:spcPct val="93000"/>
              </a:lnSpc>
              <a:buSzPct val="100000"/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altLang="ru-RU" sz="3300" dirty="0">
                <a:solidFill>
                  <a:srgbClr val="000000"/>
                </a:solidFill>
              </a:rPr>
              <a:t>Регулирование банковской безопасности осуществляется по трем направлениям:</a:t>
            </a:r>
          </a:p>
          <a:p>
            <a:pPr hangingPunct="0">
              <a:lnSpc>
                <a:spcPct val="93000"/>
              </a:lnSpc>
              <a:buSzPct val="100000"/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endParaRPr lang="ru-RU" altLang="ru-RU" sz="3300" dirty="0">
              <a:solidFill>
                <a:srgbClr val="000000"/>
              </a:solidFill>
            </a:endParaRPr>
          </a:p>
          <a:p>
            <a:pPr hangingPunct="0">
              <a:lnSpc>
                <a:spcPct val="93000"/>
              </a:lnSpc>
              <a:buSzPct val="100000"/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altLang="ru-RU" sz="3300" dirty="0">
                <a:solidFill>
                  <a:srgbClr val="000000"/>
                </a:solidFill>
              </a:rPr>
              <a:t>1)      финансово-правовое;</a:t>
            </a:r>
          </a:p>
          <a:p>
            <a:pPr hangingPunct="0">
              <a:lnSpc>
                <a:spcPct val="93000"/>
              </a:lnSpc>
              <a:buSzPct val="100000"/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endParaRPr lang="ru-RU" altLang="ru-RU" sz="3300" dirty="0">
              <a:solidFill>
                <a:srgbClr val="000000"/>
              </a:solidFill>
            </a:endParaRPr>
          </a:p>
          <a:p>
            <a:pPr hangingPunct="0">
              <a:lnSpc>
                <a:spcPct val="93000"/>
              </a:lnSpc>
              <a:buSzPct val="100000"/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altLang="ru-RU" sz="3300" dirty="0">
                <a:solidFill>
                  <a:srgbClr val="000000"/>
                </a:solidFill>
              </a:rPr>
              <a:t>2)     административно-правовое;</a:t>
            </a:r>
          </a:p>
          <a:p>
            <a:pPr hangingPunct="0">
              <a:lnSpc>
                <a:spcPct val="93000"/>
              </a:lnSpc>
              <a:buSzPct val="100000"/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endParaRPr lang="ru-RU" altLang="ru-RU" sz="3300" dirty="0">
              <a:solidFill>
                <a:srgbClr val="000000"/>
              </a:solidFill>
            </a:endParaRPr>
          </a:p>
          <a:p>
            <a:pPr hangingPunct="0">
              <a:lnSpc>
                <a:spcPct val="93000"/>
              </a:lnSpc>
              <a:buSzPct val="100000"/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altLang="ru-RU" sz="3300" dirty="0">
                <a:solidFill>
                  <a:srgbClr val="000000"/>
                </a:solidFill>
              </a:rPr>
              <a:t>3)     информационно-правовое (информационная безопасность).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Grp="1" noChangeArrowheads="1"/>
          </p:cNvSpPr>
          <p:nvPr>
            <p:ph type="title"/>
          </p:nvPr>
        </p:nvSpPr>
        <p:spPr>
          <a:xfrm>
            <a:off x="653760" y="375880"/>
            <a:ext cx="8228160" cy="1731062"/>
          </a:xfrm>
        </p:spPr>
        <p:txBody>
          <a:bodyPr tIns="35268">
            <a:normAutofit fontScale="90000"/>
          </a:bodyPr>
          <a:lstStyle/>
          <a:p>
            <a: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  <a:tab pos="8150520" algn="l"/>
              </a:tabLst>
            </a:pPr>
            <a:r>
              <a:rPr lang="ru-RU" altLang="ru-RU" dirty="0" smtClean="0"/>
              <a:t>Правовое обеспечение банковской деятельности</a:t>
            </a:r>
            <a:br>
              <a:rPr lang="ru-RU" altLang="ru-RU" dirty="0" smtClean="0"/>
            </a:br>
            <a:endParaRPr lang="ru-RU" altLang="ru-RU" dirty="0" smtClean="0"/>
          </a:p>
        </p:txBody>
      </p:sp>
      <p:pic>
        <p:nvPicPr>
          <p:cNvPr id="205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1" y="1828992"/>
            <a:ext cx="7380000" cy="46372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"/>
          <p:cNvSpPr>
            <a:spLocks noGrp="1" noChangeArrowheads="1"/>
          </p:cNvSpPr>
          <p:nvPr>
            <p:ph type="title"/>
          </p:nvPr>
        </p:nvSpPr>
        <p:spPr>
          <a:xfrm>
            <a:off x="522721" y="1692179"/>
            <a:ext cx="8228160" cy="3371393"/>
          </a:xfrm>
        </p:spPr>
        <p:txBody>
          <a:bodyPr tIns="28737">
            <a:normAutofit fontScale="90000"/>
          </a:bodyPr>
          <a:lstStyle/>
          <a:p>
            <a: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  <a:tab pos="8150520" algn="l"/>
              </a:tabLst>
            </a:pPr>
            <a:r>
              <a:rPr lang="ru-RU" altLang="ru-RU" sz="3300" b="1" dirty="0" smtClean="0"/>
              <a:t>Банковское законодательство </a:t>
            </a:r>
            <a:r>
              <a:rPr lang="ru-RU" altLang="ru-RU" sz="3300" dirty="0" smtClean="0"/>
              <a:t>- это совокупность законодательных актов и отдельных нормативных предписаний, взаимодействующих между собой и регламентирующих общественные отношения в сфере банковской деятельности</a:t>
            </a:r>
            <a:r>
              <a:rPr lang="ru-RU" altLang="ru-RU" dirty="0" smtClean="0"/>
              <a:t>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3760" y="522776"/>
            <a:ext cx="7967520" cy="587869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"/>
          <p:cNvSpPr>
            <a:spLocks noGrp="1" noChangeArrowheads="1"/>
          </p:cNvSpPr>
          <p:nvPr>
            <p:ph type="title"/>
          </p:nvPr>
        </p:nvSpPr>
        <p:spPr>
          <a:xfrm>
            <a:off x="391680" y="391722"/>
            <a:ext cx="4898880" cy="6139365"/>
          </a:xfrm>
        </p:spPr>
        <p:txBody>
          <a:bodyPr/>
          <a:lstStyle/>
          <a:p>
            <a: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altLang="ru-RU" sz="3300" dirty="0" smtClean="0"/>
              <a:t>Общество всемирных межбанковских финансовых каналов связи (СВИФТ) — международная межбанковская система передачи информации и совершения платежей.</a:t>
            </a:r>
          </a:p>
        </p:txBody>
      </p:sp>
      <p:pic>
        <p:nvPicPr>
          <p:cNvPr id="1536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90560" y="718636"/>
            <a:ext cx="3330720" cy="346212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"/>
          <p:cNvSpPr>
            <a:spLocks noGrp="1" noChangeArrowheads="1"/>
          </p:cNvSpPr>
          <p:nvPr>
            <p:ph type="title"/>
          </p:nvPr>
        </p:nvSpPr>
        <p:spPr>
          <a:xfrm>
            <a:off x="522720" y="414764"/>
            <a:ext cx="8225280" cy="6016952"/>
          </a:xfrm>
        </p:spPr>
        <p:txBody>
          <a:bodyPr/>
          <a:lstStyle/>
          <a:p>
            <a: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  <a:tab pos="8150520" algn="l"/>
              </a:tabLst>
            </a:pPr>
            <a:r>
              <a:rPr lang="ru-RU" altLang="ru-RU" sz="3300" dirty="0" smtClean="0">
                <a:solidFill>
                  <a:srgbClr val="2B2015"/>
                </a:solidFill>
              </a:rPr>
              <a:t>«Конвенция о Единообразном Законе о переводном и простом векселе», заключена в Женеве 07.06.1930г.</a:t>
            </a:r>
            <a:br>
              <a:rPr lang="ru-RU" altLang="ru-RU" sz="3300" dirty="0" smtClean="0">
                <a:solidFill>
                  <a:srgbClr val="2B2015"/>
                </a:solidFill>
              </a:rPr>
            </a:br>
            <a:r>
              <a:rPr lang="ru-RU" altLang="ru-RU" sz="3300" dirty="0" smtClean="0">
                <a:solidFill>
                  <a:srgbClr val="2B2015"/>
                </a:solidFill>
              </a:rPr>
              <a:t>– международный нормативный акт,  который вступил в силу для СССР в 1937 </a:t>
            </a:r>
            <a:r>
              <a:rPr lang="ru-RU" altLang="ru-RU" sz="3300" dirty="0" smtClean="0">
                <a:solidFill>
                  <a:srgbClr val="2B2015"/>
                </a:solidFill>
              </a:rPr>
              <a:t>году. </a:t>
            </a:r>
            <a:endParaRPr lang="ru-RU" altLang="ru-RU" sz="3300" dirty="0" smtClean="0">
              <a:solidFill>
                <a:srgbClr val="2B2015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"/>
          <p:cNvSpPr>
            <a:spLocks noGrp="1" noChangeArrowheads="1"/>
          </p:cNvSpPr>
          <p:nvPr>
            <p:ph type="title"/>
          </p:nvPr>
        </p:nvSpPr>
        <p:spPr>
          <a:xfrm>
            <a:off x="521281" y="406123"/>
            <a:ext cx="8425440" cy="5798049"/>
          </a:xfrm>
        </p:spPr>
        <p:txBody>
          <a:bodyPr/>
          <a:lstStyle/>
          <a:p>
            <a: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  <a:tab pos="8150520" algn="l"/>
              </a:tabLst>
            </a:pPr>
            <a:r>
              <a:rPr lang="ru-RU" altLang="ru-RU" sz="3300" b="1" u="sng" dirty="0" smtClean="0"/>
              <a:t>Банковское законодательство </a:t>
            </a:r>
            <a:r>
              <a:rPr lang="ru-RU" altLang="ru-RU" sz="3300" b="1" u="sng" dirty="0" smtClean="0"/>
              <a:t>:</a:t>
            </a:r>
            <a:r>
              <a:rPr lang="ru-RU" altLang="ru-RU" sz="3300" dirty="0" smtClean="0"/>
              <a:t/>
            </a:r>
            <a:br>
              <a:rPr lang="ru-RU" altLang="ru-RU" sz="3300" dirty="0" smtClean="0"/>
            </a:br>
            <a:r>
              <a:rPr lang="ru-RU" altLang="ru-RU" sz="3300" dirty="0" smtClean="0"/>
              <a:t/>
            </a:r>
            <a:br>
              <a:rPr lang="ru-RU" altLang="ru-RU" sz="3300" dirty="0" smtClean="0"/>
            </a:br>
            <a:r>
              <a:rPr lang="ru-RU" altLang="ru-RU" sz="3300" b="1" dirty="0" smtClean="0"/>
              <a:t>Общее банковское законодательство </a:t>
            </a:r>
            <a:r>
              <a:rPr lang="ru-RU" altLang="ru-RU" sz="3300" dirty="0" smtClean="0"/>
              <a:t>- </a:t>
            </a:r>
            <a:r>
              <a:rPr lang="ru-RU" altLang="ru-RU" sz="3300" dirty="0" smtClean="0"/>
              <a:t>законы</a:t>
            </a:r>
            <a:r>
              <a:rPr lang="ru-RU" altLang="ru-RU" sz="3300" dirty="0" smtClean="0"/>
              <a:t>, регулирующие не только и не столько банковские правоотношения, сколько нормы банковского права.</a:t>
            </a:r>
            <a:br>
              <a:rPr lang="ru-RU" altLang="ru-RU" sz="3300" dirty="0" smtClean="0"/>
            </a:br>
            <a:r>
              <a:rPr lang="ru-RU" altLang="ru-RU" sz="3300" dirty="0" smtClean="0"/>
              <a:t> </a:t>
            </a:r>
            <a:br>
              <a:rPr lang="ru-RU" altLang="ru-RU" sz="3300" dirty="0" smtClean="0"/>
            </a:br>
            <a:r>
              <a:rPr lang="ru-RU" altLang="ru-RU" sz="3300" b="1" dirty="0" smtClean="0"/>
              <a:t>Специальное банковское законодательство</a:t>
            </a:r>
            <a:r>
              <a:rPr lang="ru-RU" altLang="ru-RU" sz="3300" dirty="0" smtClean="0"/>
              <a:t>  - законы, специально предназначенные для регулирования банковских правоотношений.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"/>
          <p:cNvSpPr>
            <a:spLocks noGrp="1" noChangeArrowheads="1"/>
          </p:cNvSpPr>
          <p:nvPr>
            <p:ph type="title"/>
          </p:nvPr>
        </p:nvSpPr>
        <p:spPr>
          <a:xfrm>
            <a:off x="456480" y="273629"/>
            <a:ext cx="8225280" cy="6127844"/>
          </a:xfrm>
        </p:spPr>
        <p:txBody>
          <a:bodyPr/>
          <a:lstStyle/>
          <a:p>
            <a: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  <a:tab pos="8150520" algn="l"/>
              </a:tabLst>
            </a:pPr>
            <a:r>
              <a:rPr lang="ru-RU" altLang="ru-RU" sz="3300" b="1" dirty="0" smtClean="0"/>
              <a:t>Предмет изучения банковского права</a:t>
            </a:r>
            <a:r>
              <a:rPr lang="ru-RU" altLang="ru-RU" sz="3300" dirty="0" smtClean="0"/>
              <a:t> – банковские правоотношения.</a:t>
            </a:r>
            <a:br>
              <a:rPr lang="ru-RU" altLang="ru-RU" sz="3300" dirty="0" smtClean="0"/>
            </a:br>
            <a:r>
              <a:rPr lang="ru-RU" altLang="ru-RU" sz="3300" dirty="0" smtClean="0"/>
              <a:t/>
            </a:r>
            <a:br>
              <a:rPr lang="ru-RU" altLang="ru-RU" sz="3300" dirty="0" smtClean="0"/>
            </a:br>
            <a:r>
              <a:rPr lang="ru-RU" altLang="ru-RU" sz="3300" b="1" dirty="0" smtClean="0"/>
              <a:t>Банковские правоотношения</a:t>
            </a:r>
            <a:r>
              <a:rPr lang="ru-RU" altLang="ru-RU" sz="3300" dirty="0" smtClean="0"/>
              <a:t> – это урегулированные нормами банковского права общественные отношения, складывающиеся в процессе деятельности банков и небанковских кредитных организаций.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Grp="1" noChangeArrowheads="1"/>
          </p:cNvSpPr>
          <p:nvPr>
            <p:ph type="body"/>
          </p:nvPr>
        </p:nvSpPr>
        <p:spPr>
          <a:xfrm>
            <a:off x="456481" y="1604328"/>
            <a:ext cx="8226720" cy="4550878"/>
          </a:xfrm>
        </p:spPr>
        <p:txBody>
          <a:bodyPr tIns="25471" anchor="t"/>
          <a:lstStyle/>
          <a:p>
            <a:pPr eaLnBrk="1">
              <a:buFont typeface="Times New Roman" pitchFamily="16" charset="0"/>
              <a:buNone/>
              <a:defRPr/>
            </a:pPr>
            <a:endParaRPr lang="ru-RU" smtClean="0"/>
          </a:p>
        </p:txBody>
      </p:sp>
      <p:pic>
        <p:nvPicPr>
          <p:cNvPr id="614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3280" y="783443"/>
            <a:ext cx="8403840" cy="529111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"/>
          <p:cNvSpPr>
            <a:spLocks noGrp="1" noChangeArrowheads="1"/>
          </p:cNvSpPr>
          <p:nvPr>
            <p:ph type="title"/>
          </p:nvPr>
        </p:nvSpPr>
        <p:spPr>
          <a:xfrm>
            <a:off x="391680" y="583262"/>
            <a:ext cx="8225280" cy="6016952"/>
          </a:xfrm>
        </p:spPr>
        <p:txBody>
          <a:bodyPr>
            <a:normAutofit fontScale="90000"/>
          </a:bodyPr>
          <a:lstStyle/>
          <a:p>
            <a: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  <a:tab pos="8150520" algn="l"/>
              </a:tabLst>
            </a:pPr>
            <a:r>
              <a:rPr lang="ru-RU" altLang="ru-RU" sz="3300" dirty="0" smtClean="0"/>
              <a:t>Признаки банковских правоотношений:</a:t>
            </a:r>
            <a:br>
              <a:rPr lang="ru-RU" altLang="ru-RU" sz="3300" dirty="0" smtClean="0"/>
            </a:br>
            <a:r>
              <a:rPr lang="ru-RU" altLang="ru-RU" sz="3300" dirty="0" smtClean="0"/>
              <a:t/>
            </a:r>
            <a:br>
              <a:rPr lang="ru-RU" altLang="ru-RU" sz="3300" dirty="0" smtClean="0"/>
            </a:br>
            <a:r>
              <a:rPr lang="ru-RU" altLang="ru-RU" sz="3300" dirty="0" smtClean="0"/>
              <a:t>1) наличие специального субъекта в виде Банка </a:t>
            </a:r>
            <a:r>
              <a:rPr lang="ru-RU" altLang="ru-RU" sz="3300" dirty="0" smtClean="0"/>
              <a:t>или </a:t>
            </a:r>
            <a:r>
              <a:rPr lang="ru-RU" altLang="ru-RU" sz="3300" dirty="0" smtClean="0"/>
              <a:t>кредитной организации;</a:t>
            </a:r>
            <a:br>
              <a:rPr lang="ru-RU" altLang="ru-RU" sz="3300" dirty="0" smtClean="0"/>
            </a:br>
            <a:r>
              <a:rPr lang="ru-RU" altLang="ru-RU" sz="3300" dirty="0" smtClean="0"/>
              <a:t/>
            </a:r>
            <a:br>
              <a:rPr lang="ru-RU" altLang="ru-RU" sz="3300" dirty="0" smtClean="0"/>
            </a:br>
            <a:r>
              <a:rPr lang="ru-RU" altLang="ru-RU" sz="3300" dirty="0" smtClean="0"/>
              <a:t>2) наличие специального объекта - банковская деятельность;</a:t>
            </a:r>
            <a:br>
              <a:rPr lang="ru-RU" altLang="ru-RU" sz="3300" dirty="0" smtClean="0"/>
            </a:br>
            <a:r>
              <a:rPr lang="ru-RU" altLang="ru-RU" sz="3300" dirty="0" smtClean="0"/>
              <a:t/>
            </a:r>
            <a:br>
              <a:rPr lang="ru-RU" altLang="ru-RU" sz="3300" dirty="0" smtClean="0"/>
            </a:br>
            <a:r>
              <a:rPr lang="ru-RU" altLang="ru-RU" sz="3300" dirty="0" smtClean="0"/>
              <a:t>3) прямое или косвенное участие государства в этих правоотношениях.</a:t>
            </a:r>
            <a:br>
              <a:rPr lang="ru-RU" altLang="ru-RU" sz="3300" dirty="0" smtClean="0"/>
            </a:br>
            <a:r>
              <a:rPr lang="ru-RU" altLang="ru-RU" sz="3300" dirty="0" smtClean="0"/>
              <a:t/>
            </a:r>
            <a:br>
              <a:rPr lang="ru-RU" altLang="ru-RU" sz="3300" dirty="0" smtClean="0"/>
            </a:br>
            <a:endParaRPr lang="ru-RU" altLang="ru-RU" sz="3300" dirty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1"/>
          <p:cNvSpPr>
            <a:spLocks noGrp="1" noChangeArrowheads="1"/>
          </p:cNvSpPr>
          <p:nvPr>
            <p:ph type="title"/>
          </p:nvPr>
        </p:nvSpPr>
        <p:spPr>
          <a:xfrm>
            <a:off x="331201" y="979303"/>
            <a:ext cx="8223840" cy="3702629"/>
          </a:xfrm>
        </p:spPr>
        <p:txBody>
          <a:bodyPr/>
          <a:lstStyle/>
          <a:p>
            <a: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  <a:tab pos="8150520" algn="l"/>
              </a:tabLst>
            </a:pPr>
            <a:r>
              <a:rPr lang="ru-RU" altLang="ru-RU" sz="3300" b="1" dirty="0" smtClean="0">
                <a:cs typeface="Times New Roman" pitchFamily="18" charset="0"/>
              </a:rPr>
              <a:t>Банковская система </a:t>
            </a:r>
            <a:r>
              <a:rPr lang="ru-RU" altLang="ru-RU" sz="3300" dirty="0" smtClean="0">
                <a:cs typeface="Times New Roman" pitchFamily="18" charset="0"/>
              </a:rPr>
              <a:t>- строго определенная законом структура специализированных организаций особого рода, действующих в сфере финансов и денежно-кредитных отношений и имеющих исключительные полномочия для осуществления банковской деятельности.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1"/>
          <p:cNvSpPr>
            <a:spLocks noGrp="1" noChangeArrowheads="1"/>
          </p:cNvSpPr>
          <p:nvPr>
            <p:ph type="title"/>
          </p:nvPr>
        </p:nvSpPr>
        <p:spPr>
          <a:xfrm>
            <a:off x="456481" y="273629"/>
            <a:ext cx="8222400" cy="1139160"/>
          </a:xfrm>
        </p:spPr>
        <p:txBody>
          <a:bodyPr/>
          <a:lstStyle/>
          <a:p>
            <a: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  <a:tab pos="8150520" algn="l"/>
              </a:tabLst>
            </a:pPr>
            <a:r>
              <a:rPr lang="ru-RU" altLang="ru-RU" dirty="0" smtClean="0"/>
              <a:t>Виды банковских систем</a:t>
            </a:r>
          </a:p>
        </p:txBody>
      </p:sp>
      <p:sp>
        <p:nvSpPr>
          <p:cNvPr id="5017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6481" y="1604329"/>
            <a:ext cx="8222400" cy="3971937"/>
          </a:xfrm>
        </p:spPr>
        <p:txBody>
          <a:bodyPr/>
          <a:lstStyle/>
          <a:p>
            <a:pPr indent="0">
              <a:buNone/>
              <a:tabLst>
                <a:tab pos="311045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  <a:tab pos="8150520" algn="l"/>
              </a:tabLst>
            </a:pPr>
            <a:r>
              <a:rPr lang="ru-RU" altLang="ru-RU" sz="3300" dirty="0" smtClean="0"/>
              <a:t>1. Централизованная </a:t>
            </a:r>
            <a:r>
              <a:rPr lang="ru-RU" altLang="ru-RU" sz="3300" dirty="0" err="1" smtClean="0"/>
              <a:t>монобанковская</a:t>
            </a:r>
            <a:r>
              <a:rPr lang="ru-RU" altLang="ru-RU" sz="3300" dirty="0" smtClean="0"/>
              <a:t> система</a:t>
            </a:r>
          </a:p>
          <a:p>
            <a:pPr indent="0">
              <a:buNone/>
              <a:tabLst>
                <a:tab pos="311045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  <a:tab pos="8150520" algn="l"/>
              </a:tabLst>
            </a:pPr>
            <a:r>
              <a:rPr lang="ru-RU" altLang="ru-RU" sz="3300" dirty="0" smtClean="0"/>
              <a:t>2. Уникальная децентрализованная система</a:t>
            </a:r>
          </a:p>
          <a:p>
            <a:pPr indent="0">
              <a:buNone/>
              <a:tabLst>
                <a:tab pos="311045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  <a:tab pos="8150520" algn="l"/>
              </a:tabLst>
            </a:pPr>
            <a:r>
              <a:rPr lang="ru-RU" altLang="ru-RU" sz="3300" dirty="0" smtClean="0"/>
              <a:t>3. Двухуровневая система</a:t>
            </a:r>
          </a:p>
          <a:p>
            <a:pPr indent="0">
              <a:buNone/>
              <a:tabLst>
                <a:tab pos="311045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  <a:tab pos="8150520" algn="l"/>
              </a:tabLst>
            </a:pPr>
            <a:r>
              <a:rPr lang="ru-RU" altLang="ru-RU" sz="3300" dirty="0" smtClean="0"/>
              <a:t>4. Многоуровневая система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1"/>
          <p:cNvSpPr>
            <a:spLocks noGrp="1" noChangeArrowheads="1"/>
          </p:cNvSpPr>
          <p:nvPr>
            <p:ph type="title"/>
          </p:nvPr>
        </p:nvSpPr>
        <p:spPr>
          <a:xfrm>
            <a:off x="391681" y="427725"/>
            <a:ext cx="8229600" cy="1139159"/>
          </a:xfrm>
        </p:spPr>
        <p:txBody>
          <a:bodyPr/>
          <a:lstStyle/>
          <a:p>
            <a: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  <a:tab pos="8150520" algn="l"/>
              </a:tabLst>
            </a:pPr>
            <a:r>
              <a:rPr lang="ru-RU" altLang="ru-RU" dirty="0" smtClean="0"/>
              <a:t>Виды банков</a:t>
            </a:r>
          </a:p>
        </p:txBody>
      </p:sp>
      <p:sp>
        <p:nvSpPr>
          <p:cNvPr id="5427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6481" y="1604329"/>
            <a:ext cx="8222400" cy="3977698"/>
          </a:xfrm>
        </p:spPr>
        <p:txBody>
          <a:bodyPr/>
          <a:lstStyle/>
          <a:p>
            <a:pPr indent="0">
              <a:buNone/>
              <a:tabLst>
                <a:tab pos="311045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  <a:tab pos="8150520" algn="l"/>
              </a:tabLst>
            </a:pPr>
            <a:r>
              <a:rPr lang="ru-RU" altLang="ru-RU" sz="3300" dirty="0" smtClean="0"/>
              <a:t>Эмиссионные                   Коммерческие</a:t>
            </a:r>
          </a:p>
          <a:p>
            <a:pPr indent="0">
              <a:buNone/>
              <a:tabLst>
                <a:tab pos="311045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  <a:tab pos="8150520" algn="l"/>
              </a:tabLst>
            </a:pPr>
            <a:endParaRPr lang="ru-RU" altLang="ru-RU" sz="3300" dirty="0" smtClean="0"/>
          </a:p>
        </p:txBody>
      </p:sp>
      <p:pic>
        <p:nvPicPr>
          <p:cNvPr id="5427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3360" y="2416574"/>
            <a:ext cx="7996320" cy="391865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54277" name="Line 4"/>
          <p:cNvSpPr>
            <a:spLocks noChangeShapeType="1"/>
          </p:cNvSpPr>
          <p:nvPr/>
        </p:nvSpPr>
        <p:spPr bwMode="auto">
          <a:xfrm flipH="1">
            <a:off x="2867040" y="1306218"/>
            <a:ext cx="275040" cy="391721"/>
          </a:xfrm>
          <a:prstGeom prst="line">
            <a:avLst/>
          </a:prstGeom>
          <a:noFill/>
          <a:ln w="36000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txBody>
          <a:bodyPr lIns="82945" tIns="41473" rIns="82945" bIns="41473"/>
          <a:lstStyle/>
          <a:p>
            <a:endParaRPr lang="ru-RU"/>
          </a:p>
        </p:txBody>
      </p:sp>
      <p:sp>
        <p:nvSpPr>
          <p:cNvPr id="54278" name="Line 5"/>
          <p:cNvSpPr>
            <a:spLocks noChangeShapeType="1"/>
          </p:cNvSpPr>
          <p:nvPr/>
        </p:nvSpPr>
        <p:spPr bwMode="auto">
          <a:xfrm>
            <a:off x="5942881" y="1306218"/>
            <a:ext cx="260640" cy="391721"/>
          </a:xfrm>
          <a:prstGeom prst="line">
            <a:avLst/>
          </a:prstGeom>
          <a:noFill/>
          <a:ln w="36000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txBody>
          <a:bodyPr lIns="82945" tIns="41473" rIns="82945" bIns="41473"/>
          <a:lstStyle/>
          <a:p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1"/>
          <p:cNvSpPr>
            <a:spLocks noGrp="1" noChangeArrowheads="1"/>
          </p:cNvSpPr>
          <p:nvPr>
            <p:ph type="title"/>
          </p:nvPr>
        </p:nvSpPr>
        <p:spPr>
          <a:xfrm>
            <a:off x="456481" y="395726"/>
            <a:ext cx="8222400" cy="758160"/>
          </a:xfrm>
        </p:spPr>
        <p:txBody>
          <a:bodyPr>
            <a:normAutofit fontScale="90000"/>
          </a:bodyPr>
          <a:lstStyle/>
          <a:p>
            <a: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  <a:tab pos="8150520" algn="l"/>
              </a:tabLst>
            </a:pPr>
            <a:r>
              <a:rPr lang="ru-RU" b="1" dirty="0"/>
              <a:t>Банк </a:t>
            </a:r>
            <a:endParaRPr lang="ru-RU" altLang="ru-RU" dirty="0" smtClean="0"/>
          </a:p>
        </p:txBody>
      </p:sp>
      <p:sp>
        <p:nvSpPr>
          <p:cNvPr id="57347" name="Text Box 2"/>
          <p:cNvSpPr txBox="1">
            <a:spLocks noChangeArrowheads="1"/>
          </p:cNvSpPr>
          <p:nvPr/>
        </p:nvSpPr>
        <p:spPr bwMode="auto">
          <a:xfrm>
            <a:off x="659761" y="1143000"/>
            <a:ext cx="7815840" cy="5410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7967" tIns="57147" rIns="97967" bIns="57147"/>
          <a:lstStyle/>
          <a:p>
            <a:pPr algn="ctr"/>
            <a:r>
              <a:rPr lang="ru-RU" sz="2800" dirty="0" smtClean="0"/>
              <a:t>это </a:t>
            </a:r>
            <a:r>
              <a:rPr lang="ru-RU" sz="2800" dirty="0"/>
              <a:t>кредитная организация - юридическое лицо, имеющее исключительное право на основании лицензии Центрального банка страны осуществлять в совокупности </a:t>
            </a:r>
            <a:r>
              <a:rPr lang="ru-RU" sz="2800" u="sng" dirty="0"/>
              <a:t>следующие операции:</a:t>
            </a:r>
          </a:p>
          <a:p>
            <a:pPr indent="900113"/>
            <a:r>
              <a:rPr lang="ru-RU" sz="2800" dirty="0"/>
              <a:t>- привлечение во вклады денежных средств физических и юридических лиц;</a:t>
            </a:r>
          </a:p>
          <a:p>
            <a:pPr indent="900113"/>
            <a:r>
              <a:rPr lang="ru-RU" sz="2800" dirty="0"/>
              <a:t>- размещение указанных средств от своего имени, на собственных условиях и на собственный риск;</a:t>
            </a:r>
          </a:p>
          <a:p>
            <a:pPr indent="900113"/>
            <a:r>
              <a:rPr lang="ru-RU" sz="2800" dirty="0"/>
              <a:t>- открытие и ведение банковских счетов физических и юридических лиц.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1"/>
          <p:cNvSpPr>
            <a:spLocks noGrp="1" noChangeArrowheads="1"/>
          </p:cNvSpPr>
          <p:nvPr>
            <p:ph type="title"/>
          </p:nvPr>
        </p:nvSpPr>
        <p:spPr>
          <a:xfrm>
            <a:off x="456481" y="273629"/>
            <a:ext cx="8222400" cy="1139160"/>
          </a:xfrm>
        </p:spPr>
        <p:txBody>
          <a:bodyPr>
            <a:normAutofit fontScale="90000"/>
          </a:bodyPr>
          <a:lstStyle/>
          <a:p>
            <a: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  <a:tab pos="8150520" algn="l"/>
              </a:tabLst>
            </a:pPr>
            <a:r>
              <a:rPr lang="ru-RU" altLang="ru-RU" dirty="0" smtClean="0"/>
              <a:t>Виды банков с учетом собственных средств</a:t>
            </a:r>
          </a:p>
        </p:txBody>
      </p:sp>
      <p:sp>
        <p:nvSpPr>
          <p:cNvPr id="58371" name="Text Box 2"/>
          <p:cNvSpPr txBox="1">
            <a:spLocks noChangeArrowheads="1"/>
          </p:cNvSpPr>
          <p:nvPr/>
        </p:nvSpPr>
        <p:spPr bwMode="auto">
          <a:xfrm>
            <a:off x="391681" y="1502078"/>
            <a:ext cx="8425440" cy="46372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7967" tIns="57147" rIns="97967" bIns="57147"/>
          <a:lstStyle/>
          <a:p>
            <a:pPr>
              <a:lnSpc>
                <a:spcPct val="93000"/>
              </a:lnSpc>
              <a:buSzPct val="100000"/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  <a:tab pos="8150520" algn="l"/>
              </a:tabLst>
            </a:pPr>
            <a:r>
              <a:rPr lang="ru-RU" altLang="ru-RU" sz="3300" dirty="0">
                <a:solidFill>
                  <a:srgbClr val="000000"/>
                </a:solidFill>
              </a:rPr>
              <a:t>- мелкие</a:t>
            </a:r>
          </a:p>
          <a:p>
            <a:pPr>
              <a:lnSpc>
                <a:spcPct val="93000"/>
              </a:lnSpc>
              <a:buSzPct val="100000"/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  <a:tab pos="8150520" algn="l"/>
              </a:tabLst>
            </a:pPr>
            <a:r>
              <a:rPr lang="ru-RU" altLang="ru-RU" sz="3300" dirty="0">
                <a:solidFill>
                  <a:srgbClr val="000000"/>
                </a:solidFill>
              </a:rPr>
              <a:t>- средние</a:t>
            </a:r>
          </a:p>
          <a:p>
            <a:pPr>
              <a:lnSpc>
                <a:spcPct val="93000"/>
              </a:lnSpc>
              <a:buSzPct val="100000"/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  <a:tab pos="8150520" algn="l"/>
              </a:tabLst>
            </a:pPr>
            <a:r>
              <a:rPr lang="ru-RU" altLang="ru-RU" sz="3300" dirty="0">
                <a:solidFill>
                  <a:srgbClr val="000000"/>
                </a:solidFill>
              </a:rPr>
              <a:t>- крупные</a:t>
            </a:r>
          </a:p>
          <a:p>
            <a:pPr>
              <a:lnSpc>
                <a:spcPct val="93000"/>
              </a:lnSpc>
              <a:buSzPct val="100000"/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  <a:tab pos="8150520" algn="l"/>
              </a:tabLst>
            </a:pPr>
            <a:endParaRPr lang="ru-RU" altLang="ru-RU" sz="3300" dirty="0">
              <a:solidFill>
                <a:srgbClr val="000000"/>
              </a:solidFill>
            </a:endParaRPr>
          </a:p>
        </p:txBody>
      </p:sp>
      <p:pic>
        <p:nvPicPr>
          <p:cNvPr id="58372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3840" y="1828992"/>
            <a:ext cx="5616000" cy="457248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1"/>
          <p:cNvSpPr txBox="1">
            <a:spLocks noChangeArrowheads="1"/>
          </p:cNvSpPr>
          <p:nvPr/>
        </p:nvSpPr>
        <p:spPr bwMode="auto">
          <a:xfrm>
            <a:off x="326880" y="587582"/>
            <a:ext cx="8098560" cy="544953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639" tIns="40820" rIns="81639" bIns="40820"/>
          <a:lstStyle/>
          <a:p>
            <a:pPr algn="ctr" hangingPunct="0">
              <a:lnSpc>
                <a:spcPct val="93000"/>
              </a:lnSpc>
              <a:buSzPct val="100000"/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endParaRPr lang="ru-RU" altLang="ru-RU" sz="3300" dirty="0">
              <a:solidFill>
                <a:srgbClr val="000000"/>
              </a:solidFill>
            </a:endParaRPr>
          </a:p>
          <a:p>
            <a:pPr algn="ctr" hangingPunct="0">
              <a:lnSpc>
                <a:spcPct val="93000"/>
              </a:lnSpc>
              <a:buSzPct val="100000"/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endParaRPr lang="ru-RU" altLang="ru-RU" sz="3300" dirty="0">
              <a:solidFill>
                <a:srgbClr val="000000"/>
              </a:solidFill>
            </a:endParaRPr>
          </a:p>
          <a:p>
            <a:pPr algn="ctr" hangingPunct="0">
              <a:lnSpc>
                <a:spcPct val="93000"/>
              </a:lnSpc>
              <a:buSzPct val="100000"/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altLang="ru-RU" sz="3300" dirty="0">
                <a:solidFill>
                  <a:srgbClr val="000000"/>
                </a:solidFill>
              </a:rPr>
              <a:t> </a:t>
            </a:r>
            <a:r>
              <a:rPr lang="ru-RU" altLang="ru-RU" sz="3300" b="1" dirty="0" err="1">
                <a:solidFill>
                  <a:srgbClr val="000000"/>
                </a:solidFill>
              </a:rPr>
              <a:t>Системообразующий</a:t>
            </a:r>
            <a:r>
              <a:rPr lang="ru-RU" altLang="ru-RU" sz="3300" b="1" dirty="0">
                <a:solidFill>
                  <a:srgbClr val="000000"/>
                </a:solidFill>
              </a:rPr>
              <a:t> банк</a:t>
            </a:r>
            <a:r>
              <a:rPr lang="ru-RU" altLang="ru-RU" sz="3300" dirty="0">
                <a:solidFill>
                  <a:srgbClr val="000000"/>
                </a:solidFill>
              </a:rPr>
              <a:t> — это банк, появление проблем функционирования в котором, окажут значительное влияние на функционирование всей банковской и финансовой системы страны, а значит, могут вызвать эффект домино.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</TotalTime>
  <Words>780</Words>
  <Application>Microsoft Office PowerPoint</Application>
  <PresentationFormat>Экран (4:3)</PresentationFormat>
  <Paragraphs>103</Paragraphs>
  <Slides>30</Slides>
  <Notes>24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6" baseType="lpstr">
      <vt:lpstr>Microsoft YaHei</vt:lpstr>
      <vt:lpstr>Arial</vt:lpstr>
      <vt:lpstr>Calibri</vt:lpstr>
      <vt:lpstr>Segoe UI</vt:lpstr>
      <vt:lpstr>Times New Roman</vt:lpstr>
      <vt:lpstr>Office Theme</vt:lpstr>
      <vt:lpstr>Правовые основы банковской деятельности</vt:lpstr>
      <vt:lpstr>Экономическая сущность банковской системы выражается в специфической функции самих банков как финансовых посредников, призванных привлекать свободные денежные средства хозяйствующих субъектов, высвобождающиеся в процессе выполнения работ или оказания услуг. </vt:lpstr>
      <vt:lpstr>Презентация PowerPoint</vt:lpstr>
      <vt:lpstr>Банковская система - строго определенная законом структура специализированных организаций особого рода, действующих в сфере финансов и денежно-кредитных отношений и имеющих исключительные полномочия для осуществления банковской деятельности.</vt:lpstr>
      <vt:lpstr>Виды банковских систем</vt:lpstr>
      <vt:lpstr>Виды банков</vt:lpstr>
      <vt:lpstr>Банк </vt:lpstr>
      <vt:lpstr>Виды банков с учетом собственных средств</vt:lpstr>
      <vt:lpstr>Презентация PowerPoint</vt:lpstr>
      <vt:lpstr>Презентация PowerPoint</vt:lpstr>
      <vt:lpstr>Функция создания денег и регулирования денежной массы</vt:lpstr>
      <vt:lpstr>Трансформационная функция</vt:lpstr>
      <vt:lpstr>Стабилизационная функция</vt:lpstr>
      <vt:lpstr>Презентация PowerPoint</vt:lpstr>
      <vt:lpstr>Правовой статус  Центрального Республиканского Банка Донецкой Народной Республики</vt:lpstr>
      <vt:lpstr>Целями деятельности Центрального Республиканского Банка Донецкой Народной Республики являются:</vt:lpstr>
      <vt:lpstr>Капитал Центрального Республиканского Банка  </vt:lpstr>
      <vt:lpstr>Финансовая безопасность банковской системы</vt:lpstr>
      <vt:lpstr>Презентация PowerPoint</vt:lpstr>
      <vt:lpstr>Презентация PowerPoint</vt:lpstr>
      <vt:lpstr>Причины создания системы безопасности деятельности банков:</vt:lpstr>
      <vt:lpstr>Презентация PowerPoint</vt:lpstr>
      <vt:lpstr>Правовое обеспечение банковской деятельности </vt:lpstr>
      <vt:lpstr>Банковское законодательство - это совокупность законодательных актов и отдельных нормативных предписаний, взаимодействующих между собой и регламентирующих общественные отношения в сфере банковской деятельности.</vt:lpstr>
      <vt:lpstr>Презентация PowerPoint</vt:lpstr>
      <vt:lpstr>Общество всемирных межбанковских финансовых каналов связи (СВИФТ) — международная межбанковская система передачи информации и совершения платежей.</vt:lpstr>
      <vt:lpstr>«Конвенция о Единообразном Законе о переводном и простом векселе», заключена в Женеве 07.06.1930г. – международный нормативный акт,  который вступил в силу для СССР в 1937 году. </vt:lpstr>
      <vt:lpstr>Банковское законодательство :  Общее банковское законодательство - законы, регулирующие не только и не столько банковские правоотношения, сколько нормы банковского права.   Специальное банковское законодательство  - законы, специально предназначенные для регулирования банковских правоотношений. </vt:lpstr>
      <vt:lpstr>Предмет изучения банковского права – банковские правоотношения.  Банковские правоотношения – это урегулированные нормами банковского права общественные отношения, складывающиеся в процессе деятельности банков и небанковских кредитных организаций.</vt:lpstr>
      <vt:lpstr>Признаки банковских правоотношений:  1) наличие специального субъекта в виде Банка или кредитной организации;  2) наличие специального объекта - банковская деятельность;  3) прямое или косвенное участие государства в этих правоотношениях.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ОСНОВЫ БАНКОВСКОГО ДЕЛА</dc:title>
  <dc:creator>Пончик</dc:creator>
  <cp:lastModifiedBy>User</cp:lastModifiedBy>
  <cp:revision>21</cp:revision>
  <dcterms:created xsi:type="dcterms:W3CDTF">2018-11-01T16:12:34Z</dcterms:created>
  <dcterms:modified xsi:type="dcterms:W3CDTF">2020-10-22T08:47:23Z</dcterms:modified>
</cp:coreProperties>
</file>